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7" r:id="rId4"/>
    <p:sldId id="259" r:id="rId5"/>
    <p:sldId id="260" r:id="rId6"/>
    <p:sldId id="275" r:id="rId7"/>
    <p:sldId id="287" r:id="rId8"/>
    <p:sldId id="290" r:id="rId9"/>
    <p:sldId id="288" r:id="rId10"/>
    <p:sldId id="291" r:id="rId11"/>
    <p:sldId id="289" r:id="rId12"/>
    <p:sldId id="261" r:id="rId13"/>
    <p:sldId id="264" r:id="rId14"/>
    <p:sldId id="278" r:id="rId15"/>
    <p:sldId id="267" r:id="rId16"/>
    <p:sldId id="280" r:id="rId17"/>
    <p:sldId id="281" r:id="rId18"/>
    <p:sldId id="269" r:id="rId19"/>
    <p:sldId id="285" r:id="rId20"/>
    <p:sldId id="284" r:id="rId21"/>
    <p:sldId id="268" r:id="rId22"/>
    <p:sldId id="270" r:id="rId23"/>
    <p:sldId id="273" r:id="rId24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CC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97" autoAdjust="0"/>
    <p:restoredTop sz="90929"/>
  </p:normalViewPr>
  <p:slideViewPr>
    <p:cSldViewPr>
      <p:cViewPr varScale="1">
        <p:scale>
          <a:sx n="37" d="100"/>
          <a:sy n="37" d="100"/>
        </p:scale>
        <p:origin x="-72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+mn-cs"/>
              </a:defRPr>
            </a:lvl1pPr>
          </a:lstStyle>
          <a:p>
            <a:pPr>
              <a:defRPr/>
            </a:pPr>
            <a:fld id="{BFD515AD-188B-49FE-97A4-30FBA114A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B17F07-CBBF-4C8F-9BEF-6B53FCB3BDAB}" type="slidenum">
              <a:rPr lang="en-US" smtClean="0">
                <a:cs typeface="Arial" charset="0"/>
              </a:rPr>
              <a:pPr/>
              <a:t>1</a:t>
            </a:fld>
            <a:endParaRPr lang="en-US" smtClean="0">
              <a:cs typeface="Arial" charset="0"/>
            </a:endParaRPr>
          </a:p>
        </p:txBody>
      </p:sp>
      <p:sp>
        <p:nvSpPr>
          <p:cNvPr id="15362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2FB9E87-94ED-4047-8C70-22D7240549C0}" type="slidenum">
              <a:rPr lang="en-US" sz="1200" baseline="0"/>
              <a:pPr algn="r"/>
              <a:t>10</a:t>
            </a:fld>
            <a:endParaRPr lang="en-US" sz="1200" baseline="0"/>
          </a:p>
        </p:txBody>
      </p:sp>
      <p:sp>
        <p:nvSpPr>
          <p:cNvPr id="33794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19DFFF-1C40-4017-A654-8DE4BEA77589}" type="slidenum">
              <a:rPr lang="en-US" sz="1200" baseline="0"/>
              <a:pPr algn="r"/>
              <a:t>11</a:t>
            </a:fld>
            <a:endParaRPr lang="en-US" sz="1200" baseline="0"/>
          </a:p>
        </p:txBody>
      </p:sp>
      <p:sp>
        <p:nvSpPr>
          <p:cNvPr id="35842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8FB530-6585-41E2-881E-01A72588AC33}" type="slidenum">
              <a:rPr lang="en-US" smtClean="0">
                <a:cs typeface="Arial" charset="0"/>
              </a:rPr>
              <a:pPr/>
              <a:t>12</a:t>
            </a:fld>
            <a:endParaRPr lang="en-US" smtClean="0">
              <a:cs typeface="Arial" charset="0"/>
            </a:endParaRPr>
          </a:p>
        </p:txBody>
      </p:sp>
      <p:sp>
        <p:nvSpPr>
          <p:cNvPr id="37890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AAFF6-89FD-4F34-9E06-ACCAC63D0116}" type="slidenum">
              <a:rPr lang="en-US" smtClean="0">
                <a:cs typeface="Arial" charset="0"/>
              </a:rPr>
              <a:pPr/>
              <a:t>13</a:t>
            </a:fld>
            <a:endParaRPr lang="en-US" smtClean="0">
              <a:cs typeface="Arial" charset="0"/>
            </a:endParaRPr>
          </a:p>
        </p:txBody>
      </p:sp>
      <p:sp>
        <p:nvSpPr>
          <p:cNvPr id="39938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7A0316-F237-40CE-8C5E-FCC5ADCA9F87}" type="slidenum">
              <a:rPr lang="en-US" smtClean="0">
                <a:cs typeface="Arial" charset="0"/>
              </a:rPr>
              <a:pPr/>
              <a:t>14</a:t>
            </a:fld>
            <a:endParaRPr lang="en-US" smtClean="0">
              <a:cs typeface="Arial" charset="0"/>
            </a:endParaRPr>
          </a:p>
        </p:txBody>
      </p:sp>
      <p:sp>
        <p:nvSpPr>
          <p:cNvPr id="41986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A69C8-0498-4A41-A50A-674B8BBE6FD4}" type="slidenum">
              <a:rPr lang="en-US" smtClean="0">
                <a:cs typeface="Arial" charset="0"/>
              </a:rPr>
              <a:pPr/>
              <a:t>15</a:t>
            </a:fld>
            <a:endParaRPr lang="en-US" smtClean="0">
              <a:cs typeface="Arial" charset="0"/>
            </a:endParaRPr>
          </a:p>
        </p:txBody>
      </p:sp>
      <p:sp>
        <p:nvSpPr>
          <p:cNvPr id="44034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90BDD-7538-47E1-B584-83C5DEBC06B8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  <p:sp>
        <p:nvSpPr>
          <p:cNvPr id="46082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0E5F65-0AF8-4B58-B710-CE0EA90051A3}" type="slidenum">
              <a:rPr lang="en-US" smtClean="0">
                <a:cs typeface="Arial" charset="0"/>
              </a:rPr>
              <a:pPr/>
              <a:t>17</a:t>
            </a:fld>
            <a:endParaRPr lang="en-US" smtClean="0">
              <a:cs typeface="Arial" charset="0"/>
            </a:endParaRPr>
          </a:p>
        </p:txBody>
      </p:sp>
      <p:sp>
        <p:nvSpPr>
          <p:cNvPr id="48130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CC7AA7-6D93-48C1-851A-6835ADF4C088}" type="slidenum">
              <a:rPr lang="en-US" smtClean="0">
                <a:cs typeface="Arial" charset="0"/>
              </a:rPr>
              <a:pPr/>
              <a:t>18</a:t>
            </a:fld>
            <a:endParaRPr lang="en-US" smtClean="0">
              <a:cs typeface="Arial" charset="0"/>
            </a:endParaRPr>
          </a:p>
        </p:txBody>
      </p:sp>
      <p:sp>
        <p:nvSpPr>
          <p:cNvPr id="50178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C0C600-F79F-4449-885C-D421FD3DBEC6}" type="slidenum">
              <a:rPr lang="en-US" smtClean="0">
                <a:cs typeface="Arial" charset="0"/>
              </a:rPr>
              <a:pPr/>
              <a:t>19</a:t>
            </a:fld>
            <a:endParaRPr lang="en-US" smtClean="0">
              <a:cs typeface="Arial" charset="0"/>
            </a:endParaRPr>
          </a:p>
        </p:txBody>
      </p:sp>
      <p:sp>
        <p:nvSpPr>
          <p:cNvPr id="52226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42708-A287-4BC5-90E0-20EBEA6C0073}" type="slidenum">
              <a:rPr lang="en-US" smtClean="0">
                <a:cs typeface="Arial" charset="0"/>
              </a:rPr>
              <a:pPr/>
              <a:t>2</a:t>
            </a:fld>
            <a:endParaRPr lang="en-US" smtClean="0">
              <a:cs typeface="Arial" charset="0"/>
            </a:endParaRPr>
          </a:p>
        </p:txBody>
      </p:sp>
      <p:sp>
        <p:nvSpPr>
          <p:cNvPr id="17410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EE3E55-C8AF-4568-951B-01201FF2C673}" type="slidenum">
              <a:rPr lang="en-US" smtClean="0">
                <a:cs typeface="Arial" charset="0"/>
              </a:rPr>
              <a:pPr/>
              <a:t>20</a:t>
            </a:fld>
            <a:endParaRPr lang="en-US" smtClean="0">
              <a:cs typeface="Arial" charset="0"/>
            </a:endParaRPr>
          </a:p>
        </p:txBody>
      </p:sp>
      <p:sp>
        <p:nvSpPr>
          <p:cNvPr id="54274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A5B346-A91A-4AB2-A949-9CAADF2ED09F}" type="slidenum">
              <a:rPr lang="en-US" smtClean="0">
                <a:cs typeface="Arial" charset="0"/>
              </a:rPr>
              <a:pPr/>
              <a:t>21</a:t>
            </a:fld>
            <a:endParaRPr lang="en-US" smtClean="0">
              <a:cs typeface="Arial" charset="0"/>
            </a:endParaRPr>
          </a:p>
        </p:txBody>
      </p:sp>
      <p:sp>
        <p:nvSpPr>
          <p:cNvPr id="56322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632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20EE3B-936C-4CE8-8A1A-78D0AE7A1AB0}" type="slidenum">
              <a:rPr lang="en-US" smtClean="0">
                <a:cs typeface="Arial" charset="0"/>
              </a:rPr>
              <a:pPr/>
              <a:t>22</a:t>
            </a:fld>
            <a:endParaRPr lang="en-US" smtClean="0">
              <a:cs typeface="Arial" charset="0"/>
            </a:endParaRPr>
          </a:p>
        </p:txBody>
      </p:sp>
      <p:sp>
        <p:nvSpPr>
          <p:cNvPr id="58370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83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730E45-26D6-4666-B22D-5DBDE848887F}" type="slidenum">
              <a:rPr lang="en-US" smtClean="0">
                <a:cs typeface="Arial" charset="0"/>
              </a:rPr>
              <a:pPr/>
              <a:t>23</a:t>
            </a:fld>
            <a:endParaRPr lang="en-US" smtClean="0">
              <a:cs typeface="Arial" charset="0"/>
            </a:endParaRPr>
          </a:p>
        </p:txBody>
      </p:sp>
      <p:sp>
        <p:nvSpPr>
          <p:cNvPr id="60418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0776C9-9867-4BD9-91FD-FC329DE330B1}" type="slidenum">
              <a:rPr lang="en-US" smtClean="0">
                <a:cs typeface="Arial" charset="0"/>
              </a:rPr>
              <a:pPr/>
              <a:t>3</a:t>
            </a:fld>
            <a:endParaRPr lang="en-US" smtClean="0">
              <a:cs typeface="Arial" charset="0"/>
            </a:endParaRPr>
          </a:p>
        </p:txBody>
      </p:sp>
      <p:sp>
        <p:nvSpPr>
          <p:cNvPr id="19458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9B3B1-5088-4769-81F3-E4CF95176F1F}" type="slidenum">
              <a:rPr lang="en-US" smtClean="0">
                <a:cs typeface="Arial" charset="0"/>
              </a:rPr>
              <a:pPr/>
              <a:t>4</a:t>
            </a:fld>
            <a:endParaRPr lang="en-US" smtClean="0">
              <a:cs typeface="Arial" charset="0"/>
            </a:endParaRPr>
          </a:p>
        </p:txBody>
      </p:sp>
      <p:sp>
        <p:nvSpPr>
          <p:cNvPr id="21506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875CF4-EBE7-4A41-9123-EF21841A2999}" type="slidenum">
              <a:rPr lang="en-US" smtClean="0">
                <a:cs typeface="Arial" charset="0"/>
              </a:rPr>
              <a:pPr/>
              <a:t>5</a:t>
            </a:fld>
            <a:endParaRPr lang="en-US" smtClean="0">
              <a:cs typeface="Arial" charset="0"/>
            </a:endParaRPr>
          </a:p>
        </p:txBody>
      </p:sp>
      <p:sp>
        <p:nvSpPr>
          <p:cNvPr id="23554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3E4FAD-7799-4F9A-A589-C1768A81849E}" type="slidenum">
              <a:rPr lang="en-US" smtClean="0">
                <a:cs typeface="Arial" charset="0"/>
              </a:rPr>
              <a:pPr/>
              <a:t>6</a:t>
            </a:fld>
            <a:endParaRPr lang="en-US" smtClean="0">
              <a:cs typeface="Arial" charset="0"/>
            </a:endParaRPr>
          </a:p>
        </p:txBody>
      </p:sp>
      <p:sp>
        <p:nvSpPr>
          <p:cNvPr id="25602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71B14B-0CC9-407D-BF30-CABF9E25D2F4}" type="slidenum">
              <a:rPr lang="en-US" sz="1200" baseline="0"/>
              <a:pPr algn="r"/>
              <a:t>7</a:t>
            </a:fld>
            <a:endParaRPr lang="en-US" sz="1200" baseline="0"/>
          </a:p>
        </p:txBody>
      </p:sp>
      <p:sp>
        <p:nvSpPr>
          <p:cNvPr id="27650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209C42-2C93-447E-9E07-E56F00F78DAA}" type="slidenum">
              <a:rPr lang="en-US" sz="1200" baseline="0"/>
              <a:pPr algn="r"/>
              <a:t>8</a:t>
            </a:fld>
            <a:endParaRPr lang="en-US" sz="1200" baseline="0"/>
          </a:p>
        </p:txBody>
      </p:sp>
      <p:sp>
        <p:nvSpPr>
          <p:cNvPr id="29698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5ACC22E-4217-4C75-A612-A7B6A634E286}" type="slidenum">
              <a:rPr lang="en-US" sz="1200" baseline="0"/>
              <a:pPr algn="r"/>
              <a:t>9</a:t>
            </a:fld>
            <a:endParaRPr lang="en-US" sz="1200" baseline="0"/>
          </a:p>
        </p:txBody>
      </p:sp>
      <p:sp>
        <p:nvSpPr>
          <p:cNvPr id="31746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F2779-378E-4BF6-B1EA-EE729084D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7BC6D-C9C3-4261-86A2-89BFBA09C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676275"/>
            <a:ext cx="2159000" cy="6097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676275"/>
            <a:ext cx="6324600" cy="6097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9C9C5-A359-400F-94F7-EF00C5CC0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E32D2-91F0-4CF9-B271-DC5993F0D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28BCE-4181-4BBA-9241-14AE7DD19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200275"/>
            <a:ext cx="4241800" cy="4573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200275"/>
            <a:ext cx="4241800" cy="4573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E73C4-0D57-4537-B9B0-4E334CEDE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8A507-A514-4BAC-84DE-936746EDAA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B5789-E689-4329-9D06-8BCF37C9EF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6FFD4-2350-4891-8278-4480FCBD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72813-5661-4B81-AC7C-BB2E69A8D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195C-0190-4A02-97E0-ACB112935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676275"/>
            <a:ext cx="8636000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200275"/>
            <a:ext cx="8636000" cy="457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942138"/>
            <a:ext cx="2117725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0275" y="6942138"/>
            <a:ext cx="321945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0275" y="6942138"/>
            <a:ext cx="21193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pPr>
              <a:defRPr/>
            </a:pPr>
            <a:fld id="{E7400CE8-8FA8-4B10-9308-CD567FDAE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84188" y="1905000"/>
            <a:ext cx="9091612" cy="94615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sz="2900" b="1" smtClean="0">
                <a:solidFill>
                  <a:srgbClr val="000000"/>
                </a:solidFill>
                <a:latin typeface="georgia" pitchFamily="18" charset="0"/>
              </a:rPr>
              <a:t>Narrative in Video Games: Investigating the Effects on Learning and Engagement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98600" y="5257800"/>
            <a:ext cx="7235825" cy="822325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2800" b="1" smtClean="0">
                <a:solidFill>
                  <a:srgbClr val="000000"/>
                </a:solidFill>
                <a:latin typeface="georgia" pitchFamily="18" charset="0"/>
              </a:rPr>
              <a:t>Veronica Vega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2800" b="1" smtClean="0">
                <a:solidFill>
                  <a:srgbClr val="000000"/>
                </a:solidFill>
                <a:latin typeface="georgia" pitchFamily="18" charset="0"/>
              </a:rPr>
              <a:t>Robb Lindgren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2800" b="1" smtClean="0">
                <a:solidFill>
                  <a:srgbClr val="000000"/>
                </a:solidFill>
                <a:latin typeface="georgia" pitchFamily="18" charset="0"/>
              </a:rPr>
              <a:t>Rudy McDaniel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600" b="1" smtClean="0">
              <a:solidFill>
                <a:srgbClr val="000000"/>
              </a:solidFill>
              <a:latin typeface="georgia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2000" b="1" smtClean="0">
                <a:solidFill>
                  <a:srgbClr val="33CC33"/>
                </a:solidFill>
                <a:latin typeface="georgia" pitchFamily="18" charset="0"/>
              </a:rPr>
              <a:t>University of Central Florida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2000" b="1" smtClean="0">
                <a:solidFill>
                  <a:srgbClr val="33CC33"/>
                </a:solidFill>
                <a:latin typeface="georgia" pitchFamily="18" charset="0"/>
              </a:rPr>
              <a:t>October 13</a:t>
            </a:r>
            <a:r>
              <a:rPr lang="en-US" sz="2000" b="1" baseline="30000" smtClean="0">
                <a:solidFill>
                  <a:srgbClr val="33CC33"/>
                </a:solidFill>
                <a:latin typeface="georgia" pitchFamily="18" charset="0"/>
              </a:rPr>
              <a:t>th</a:t>
            </a:r>
            <a:r>
              <a:rPr lang="en-US" sz="2000" b="1" smtClean="0">
                <a:solidFill>
                  <a:srgbClr val="33CC33"/>
                </a:solidFill>
                <a:latin typeface="georgia" pitchFamily="18" charset="0"/>
              </a:rPr>
              <a:t>, 2011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2400" smtClean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6000" y="2971800"/>
            <a:ext cx="2822575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" y="2971800"/>
            <a:ext cx="25177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80200" y="2971800"/>
            <a:ext cx="2757488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 txBox="1">
            <a:spLocks noChangeArrowheads="1"/>
          </p:cNvSpPr>
          <p:nvPr/>
        </p:nvSpPr>
        <p:spPr bwMode="auto">
          <a:xfrm>
            <a:off x="2641600" y="1600200"/>
            <a:ext cx="50403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5000"/>
              </a:lnSpc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sz="1200" baseline="0"/>
          </a:p>
        </p:txBody>
      </p:sp>
      <p:pic>
        <p:nvPicPr>
          <p:cNvPr id="32771" name="Picture 4" descr="SporeApp 2011-10-13 14-11-58-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 txBox="1">
            <a:spLocks noChangeArrowheads="1"/>
          </p:cNvSpPr>
          <p:nvPr/>
        </p:nvSpPr>
        <p:spPr bwMode="auto">
          <a:xfrm>
            <a:off x="2641600" y="1600200"/>
            <a:ext cx="50403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5000"/>
              </a:lnSpc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sz="1200" baseline="0"/>
          </a:p>
        </p:txBody>
      </p:sp>
      <p:pic>
        <p:nvPicPr>
          <p:cNvPr id="34819" name="Picture 4" descr="SporeApp 2011-10-13 14-12-03-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2743200"/>
            <a:ext cx="4737100" cy="4654550"/>
          </a:xfrm>
        </p:spPr>
        <p:txBody>
          <a:bodyPr lIns="0" tIns="0" rIns="0" bIns="0"/>
          <a:lstStyle/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Gather background information on participants that pertain to study</a:t>
            </a: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endParaRPr lang="en-US" smtClean="0"/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Basic demographics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endParaRPr lang="en-US" sz="2100" smtClean="0">
              <a:solidFill>
                <a:srgbClr val="000000"/>
              </a:solidFill>
              <a:latin typeface="Arial" charset="0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Previous gaming experience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Tx/>
              <a:buNone/>
            </a:pPr>
            <a:endParaRPr lang="en-US" sz="2100" smtClean="0">
              <a:solidFill>
                <a:srgbClr val="000000"/>
              </a:solidFill>
              <a:latin typeface="Arial" charset="0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Narrative-driven activities (movies, books, television, etc)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</a:t>
            </a:r>
            <a:endParaRPr lang="en-US" sz="2700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203200" y="1905000"/>
            <a:ext cx="7551738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Methods: Pre-Questionnaire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9600" y="2667000"/>
            <a:ext cx="3927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828800"/>
            <a:ext cx="5040313" cy="5734050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700" b="1" dirty="0" smtClean="0">
                <a:solidFill>
                  <a:srgbClr val="000000"/>
                </a:solidFill>
                <a:latin typeface="georgia" pitchFamily="18" charset="0"/>
              </a:rPr>
              <a:t>Post-Questionnaire</a:t>
            </a:r>
            <a:endParaRPr lang="en-US" dirty="0" smtClean="0"/>
          </a:p>
          <a:p>
            <a:pPr marL="0" lvl="1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 </a:t>
            </a:r>
          </a:p>
          <a:p>
            <a:pPr marL="0" lvl="1" indent="0" eaLnBrk="1" hangingPunct="1">
              <a:lnSpc>
                <a:spcPct val="95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    Presence and self-efficacy   </a:t>
            </a:r>
          </a:p>
          <a:p>
            <a:pPr marL="0" lvl="1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     questions examine player's   </a:t>
            </a:r>
          </a:p>
          <a:p>
            <a:pPr marL="0" lvl="1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     feelings of immersion and </a:t>
            </a:r>
          </a:p>
          <a:p>
            <a:pPr marL="0" lvl="1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     competence in the environment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endParaRPr lang="en-US" dirty="0" smtClean="0"/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Questions assess learning by probing:</a:t>
            </a: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  <a:defRPr/>
            </a:pPr>
            <a:endParaRPr lang="en-US" sz="1200" dirty="0" smtClean="0"/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r>
              <a:rPr lang="en-US" sz="2100" dirty="0" smtClean="0">
                <a:solidFill>
                  <a:srgbClr val="000000"/>
                </a:solidFill>
                <a:latin typeface="Arial" charset="0"/>
              </a:rPr>
              <a:t>Recall of game events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r>
              <a:rPr lang="en-US" sz="2100" dirty="0" smtClean="0">
                <a:solidFill>
                  <a:srgbClr val="000000"/>
                </a:solidFill>
                <a:latin typeface="Arial" charset="0"/>
              </a:rPr>
              <a:t>Diagramming ability 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r>
              <a:rPr lang="en-US" sz="2100" dirty="0" smtClean="0">
                <a:solidFill>
                  <a:srgbClr val="000000"/>
                </a:solidFill>
                <a:latin typeface="Arial" charset="0"/>
              </a:rPr>
              <a:t>Recall of avatar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r>
              <a:rPr lang="en-US" sz="2100" dirty="0" smtClean="0">
                <a:solidFill>
                  <a:srgbClr val="000000"/>
                </a:solidFill>
                <a:latin typeface="Arial" charset="0"/>
              </a:rPr>
              <a:t>Awareness of virtual surroundings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endParaRPr lang="en-US" sz="2100" dirty="0" smtClean="0">
              <a:solidFill>
                <a:srgbClr val="000000"/>
              </a:solidFill>
              <a:latin typeface="Arial" charset="0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  <a:defRPr/>
            </a:pPr>
            <a:endParaRPr lang="en-US" sz="2100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9600" y="2641600"/>
            <a:ext cx="3927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2"/>
          <p:cNvSpPr txBox="1">
            <a:spLocks noChangeArrowheads="1"/>
          </p:cNvSpPr>
          <p:nvPr/>
        </p:nvSpPr>
        <p:spPr bwMode="auto">
          <a:xfrm>
            <a:off x="2641600" y="1600200"/>
            <a:ext cx="50403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5000"/>
              </a:lnSpc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sz="1200" baseline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9400" y="3048000"/>
            <a:ext cx="4687888" cy="3922713"/>
          </a:xfrm>
        </p:spPr>
        <p:txBody>
          <a:bodyPr lIns="0" tIns="0" rIns="0" bIns="0"/>
          <a:lstStyle/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During the study we recorded participants’ skin conductance  (arousal) for the first 10 minutes of game play</a:t>
            </a: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endParaRPr lang="en-US" sz="1200" smtClean="0"/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Recorded 2 min. baseline to account for individual differences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None/>
            </a:pPr>
            <a:endParaRPr lang="en-US" sz="2700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33363" y="1930400"/>
            <a:ext cx="6022975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Methods: Physiological Data 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727200"/>
            <a:ext cx="9391650" cy="1506538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Results: Feelings of Tension vs. Feelings of Calm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3125" y="2590800"/>
            <a:ext cx="64674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2935288"/>
            <a:ext cx="3175000" cy="392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Participants in the Strong Narrative condition reported having slightly more tension and feeling less calm than Weak Narrative participants.</a:t>
            </a: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endParaRPr lang="en-US" sz="1800" kern="0" baseline="0" dirty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Suggests more active engagement in the game</a:t>
            </a:r>
          </a:p>
          <a:p>
            <a:pPr>
              <a:lnSpc>
                <a:spcPct val="95000"/>
              </a:lnSpc>
              <a:buClr>
                <a:srgbClr val="000000"/>
              </a:buClr>
              <a:buSzPct val="80000"/>
              <a:buFont typeface="Courier New" pitchFamily="49" charset="0"/>
              <a:buNone/>
              <a:defRPr/>
            </a:pPr>
            <a:endParaRPr lang="en-US" sz="2700" b="1" kern="0" baseline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727200"/>
            <a:ext cx="9391650" cy="1506538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Results: Self-Efficacy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667000"/>
            <a:ext cx="2946400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Participants in the Strong Narrative condition reported trying harder to avoid failure</a:t>
            </a:r>
            <a:endParaRPr lang="en-US" sz="2700" b="1" kern="0" baseline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7375" y="2438400"/>
            <a:ext cx="67437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727200"/>
            <a:ext cx="9391650" cy="1506538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Results: Presence</a:t>
            </a:r>
          </a:p>
        </p:txBody>
      </p:sp>
      <p:pic>
        <p:nvPicPr>
          <p:cNvPr id="47107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1400" y="4343400"/>
            <a:ext cx="502920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2667000"/>
            <a:ext cx="4546600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Participants in the Strong Narrative condition reported greater identification and interest in their character in the game</a:t>
            </a:r>
            <a:endParaRPr lang="en-US" sz="2700" b="1" kern="0" baseline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4710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1400" y="1066800"/>
            <a:ext cx="5032375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6050" y="1987550"/>
            <a:ext cx="3962400" cy="450850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Diagram Results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3125" y="2667000"/>
            <a:ext cx="64674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3200" y="2743200"/>
            <a:ext cx="2946400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Participants in the Strong Narrative condition drew sketches with more detail and made a greater effort to label the important elements in the sketch</a:t>
            </a:r>
            <a:endParaRPr lang="en-US" sz="2700" b="1" kern="0" baseline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6050" y="1987550"/>
            <a:ext cx="3962400" cy="450850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Diagram Results</a:t>
            </a:r>
          </a:p>
        </p:txBody>
      </p:sp>
      <p:pic>
        <p:nvPicPr>
          <p:cNvPr id="51203" name="Picture 4" descr="Narrative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2400" y="2438400"/>
            <a:ext cx="4927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Box 5"/>
          <p:cNvSpPr txBox="1">
            <a:spLocks noChangeArrowheads="1"/>
          </p:cNvSpPr>
          <p:nvPr/>
        </p:nvSpPr>
        <p:spPr bwMode="auto">
          <a:xfrm>
            <a:off x="4470400" y="6705600"/>
            <a:ext cx="133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0"/>
              <a:t>Narrative</a:t>
            </a:r>
          </a:p>
        </p:txBody>
      </p:sp>
      <p:pic>
        <p:nvPicPr>
          <p:cNvPr id="51205" name="Picture 2" descr="Narrative_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806700"/>
            <a:ext cx="508000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3081338"/>
            <a:ext cx="4953000" cy="4538662"/>
          </a:xfrm>
        </p:spPr>
        <p:txBody>
          <a:bodyPr lIns="0" tIns="0" rIns="0" bIns="0"/>
          <a:lstStyle/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How do successful commercial games create psychologically immersive experiences?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 </a:t>
            </a:r>
            <a:endParaRPr lang="en-US" smtClean="0"/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How do the immersive properties of a game affect a player’s ability to learn within the game?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 </a:t>
            </a:r>
            <a:endParaRPr lang="en-US" smtClean="0"/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Can these properties be used to achieve specific educational goals?</a:t>
            </a: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47650" y="1930400"/>
            <a:ext cx="97091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Studies on Immersion in Games &amp; Effects on Learning: </a:t>
            </a:r>
          </a:p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Driving Questions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4400" y="2946400"/>
            <a:ext cx="3408363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6050" y="1987550"/>
            <a:ext cx="3962400" cy="450850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Diagram Results</a:t>
            </a:r>
          </a:p>
        </p:txBody>
      </p:sp>
      <p:pic>
        <p:nvPicPr>
          <p:cNvPr id="53251" name="Picture 2" descr="NonNarrative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1200" y="1524000"/>
            <a:ext cx="65627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3"/>
          <p:cNvSpPr txBox="1">
            <a:spLocks noChangeArrowheads="1"/>
          </p:cNvSpPr>
          <p:nvPr/>
        </p:nvSpPr>
        <p:spPr bwMode="auto">
          <a:xfrm>
            <a:off x="5842000" y="7158038"/>
            <a:ext cx="1952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0"/>
              <a:t>Non Narrative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727200"/>
            <a:ext cx="9693275" cy="1506538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Physio Results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3276600"/>
            <a:ext cx="8896350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9400" y="2514600"/>
            <a:ext cx="8839200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  <a:defRPr/>
            </a:pPr>
            <a:r>
              <a:rPr lang="en-US" sz="1800" kern="0" baseline="0" dirty="0">
                <a:solidFill>
                  <a:srgbClr val="000000"/>
                </a:solidFill>
                <a:latin typeface="Arial" charset="0"/>
              </a:rPr>
              <a:t>Skin conductance data will require more analysis, but below is a typical arousal plot for a Strong Narrative participant for 10 minutes of playing the game</a:t>
            </a:r>
            <a:endParaRPr lang="en-US" sz="2700" b="1" kern="0" baseline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2641600"/>
            <a:ext cx="4752975" cy="4865688"/>
          </a:xfrm>
        </p:spPr>
        <p:txBody>
          <a:bodyPr lIns="0" tIns="0" rIns="0" bIns="0"/>
          <a:lstStyle/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Results suggest that having a strong narrative can increase feelings of immersion and help structure players’ memories of game events. 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smtClean="0">
                <a:solidFill>
                  <a:srgbClr val="000000"/>
                </a:solidFill>
                <a:latin typeface="Arial" charset="0"/>
              </a:rPr>
              <a:t> </a:t>
            </a:r>
            <a:endParaRPr lang="en-US" sz="24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23838" y="1828800"/>
            <a:ext cx="786765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Positive Results Encourage Further Studies</a:t>
            </a:r>
          </a:p>
        </p:txBody>
      </p:sp>
      <p:pic>
        <p:nvPicPr>
          <p:cNvPr id="5734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2800" y="2641600"/>
            <a:ext cx="2747963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2844800"/>
            <a:ext cx="9661525" cy="5489575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b="1" smtClean="0">
                <a:solidFill>
                  <a:srgbClr val="000000"/>
                </a:solidFill>
                <a:latin typeface="Arial" charset="0"/>
              </a:rPr>
              <a:t>For more information on this study please contact: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 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Veronica Vega – vvega@knights.ucf.edu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100" smtClean="0">
                <a:solidFill>
                  <a:srgbClr val="000000"/>
                </a:solidFill>
                <a:latin typeface="Arial" charset="0"/>
                <a:cs typeface="Arial" charset="0"/>
              </a:rPr>
              <a:t>Dr. Robb Lindgren – robb.lindgren@ucf.edu 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100" smtClean="0">
                <a:solidFill>
                  <a:srgbClr val="000000"/>
                </a:solidFill>
                <a:latin typeface="Arial" charset="0"/>
                <a:cs typeface="Arial" charset="0"/>
              </a:rPr>
              <a:t>Dr. Rudy McDaniel – rudy@ucf.edu</a:t>
            </a:r>
            <a:endParaRPr lang="en-US" sz="2100" smtClean="0">
              <a:latin typeface="Arial" charset="0"/>
              <a:cs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b="1" smtClean="0">
                <a:solidFill>
                  <a:srgbClr val="000000"/>
                </a:solidFill>
                <a:latin typeface="Arial" charset="0"/>
              </a:rPr>
              <a:t>For more information regarding the UCF Media &amp; Learning Lab: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1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100" b="1" u="sng" smtClean="0">
                <a:solidFill>
                  <a:srgbClr val="00664D"/>
                </a:solidFill>
                <a:latin typeface="Arial" charset="0"/>
              </a:rPr>
              <a:t>http://dm.ucf.edu/~medialearninglab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1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247650" y="1828800"/>
            <a:ext cx="2401888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279400" y="1905000"/>
            <a:ext cx="7758113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An Anecdote</a:t>
            </a:r>
          </a:p>
        </p:txBody>
      </p:sp>
      <p:pic>
        <p:nvPicPr>
          <p:cNvPr id="18435" name="Picture 5" descr="995316977-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2514600"/>
            <a:ext cx="2292350" cy="327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6" descr="FFVIII_Greatest_Hits_Co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2200" y="2514600"/>
            <a:ext cx="2795588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dragon-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9800" y="2438400"/>
            <a:ext cx="2251075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8" descr="1505070-amnesia_the_dark_descent_cover_art_lar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08200" y="4114800"/>
            <a:ext cx="25558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9" descr="Heavy-Rain-US-Cov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13400" y="4114800"/>
            <a:ext cx="2744788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1800" y="1905000"/>
            <a:ext cx="9296400" cy="2260600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Research Foundations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latin typeface="Arial" charset="0"/>
                <a:cs typeface="Arial" charset="0"/>
              </a:rPr>
              <a:t>“</a:t>
            </a:r>
            <a:r>
              <a:rPr lang="en-US" sz="2400" i="1" smtClean="0">
                <a:latin typeface="Arial" charset="0"/>
                <a:cs typeface="Arial" charset="0"/>
              </a:rPr>
              <a:t>It is very likely the case that the most natural and the earliest way in which we organize our experience and our knowledge is in terms of the narrative form.</a:t>
            </a:r>
            <a:r>
              <a:rPr lang="en-US" sz="2400" smtClean="0">
                <a:latin typeface="Arial" charset="0"/>
                <a:cs typeface="Arial" charset="0"/>
              </a:rPr>
              <a:t>”  </a:t>
            </a:r>
            <a:r>
              <a:rPr lang="en-US" sz="1800" b="1" smtClean="0">
                <a:latin typeface="Arial" charset="0"/>
                <a:cs typeface="Arial" charset="0"/>
              </a:rPr>
              <a:t>Jerome Bruner, The Culture of Education, p. 121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Previous research has found connections between the presence of narrative and learning outcomes in interactive digital media environments </a:t>
            </a:r>
            <a:r>
              <a:rPr lang="en-US" sz="1800" smtClean="0">
                <a:solidFill>
                  <a:srgbClr val="000000"/>
                </a:solidFill>
                <a:latin typeface="Arial" charset="0"/>
              </a:rPr>
              <a:t>(e.g., Dickey, 2006; Hazel, 2008; Lindgren and McDaniel, in press)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In these studies we seek to more closely examine the psychological mechanisms that lead narrative to support learning in video games</a:t>
            </a: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18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400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7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84200" y="1930400"/>
            <a:ext cx="9324975" cy="5489575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700" b="1" smtClean="0">
                <a:solidFill>
                  <a:srgbClr val="000000"/>
                </a:solidFill>
                <a:latin typeface="georgia" pitchFamily="18" charset="0"/>
              </a:rPr>
              <a:t>Hypothesis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sz="2700" b="1" smtClean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Placing players in environments with goals that are within the context of a strong narrative will allow for a more engaging and immersive experience that will facilitate greater learning.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2743200"/>
            <a:ext cx="5670550" cy="4654550"/>
          </a:xfrm>
        </p:spPr>
        <p:txBody>
          <a:bodyPr lIns="0" tIns="0" rIns="0" bIns="0"/>
          <a:lstStyle/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28 undergraduate students</a:t>
            </a: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endParaRPr lang="en-US" smtClean="0"/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15 participants played the story-driven version of the adventure (</a:t>
            </a:r>
            <a:r>
              <a:rPr lang="en-US" sz="2100" b="1" smtClean="0">
                <a:solidFill>
                  <a:srgbClr val="000000"/>
                </a:solidFill>
                <a:latin typeface="Arial" charset="0"/>
              </a:rPr>
              <a:t>Strong Narrative Condition</a:t>
            </a: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endParaRPr lang="en-US" sz="1000" smtClean="0"/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13 participants played the a purely objective-based version of the adventure (</a:t>
            </a:r>
            <a:r>
              <a:rPr lang="en-US" sz="2100" b="1" smtClean="0">
                <a:solidFill>
                  <a:srgbClr val="000000"/>
                </a:solidFill>
                <a:latin typeface="Arial" charset="0"/>
              </a:rPr>
              <a:t>Weak Narrative Condition</a:t>
            </a: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) </a:t>
            </a: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endParaRPr lang="en-US" sz="2100" smtClean="0">
              <a:solidFill>
                <a:srgbClr val="000000"/>
              </a:solidFill>
              <a:latin typeface="Arial" charset="0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49" charset="0"/>
              <a:buChar char="o"/>
            </a:pPr>
            <a:r>
              <a:rPr lang="en-US" sz="2100" smtClean="0">
                <a:solidFill>
                  <a:srgbClr val="000000"/>
                </a:solidFill>
                <a:latin typeface="Arial" charset="0"/>
              </a:rPr>
              <a:t> A few participants had to be removed from the data analysis for not following directions, etc.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</a:t>
            </a:r>
            <a:endParaRPr lang="en-US" smtClean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</a:rPr>
              <a:t> </a:t>
            </a: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33363" y="1930400"/>
            <a:ext cx="755173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700" b="1" baseline="0">
                <a:solidFill>
                  <a:srgbClr val="000000"/>
                </a:solidFill>
                <a:latin typeface="georgia" pitchFamily="18" charset="0"/>
              </a:rPr>
              <a:t>Methods: Participants</a:t>
            </a: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9200" y="2209800"/>
            <a:ext cx="34813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 txBox="1">
            <a:spLocks noChangeArrowheads="1"/>
          </p:cNvSpPr>
          <p:nvPr/>
        </p:nvSpPr>
        <p:spPr bwMode="auto">
          <a:xfrm>
            <a:off x="2641600" y="1600200"/>
            <a:ext cx="50403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5000"/>
              </a:lnSpc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sz="1200" baseline="0"/>
          </a:p>
        </p:txBody>
      </p:sp>
      <p:pic>
        <p:nvPicPr>
          <p:cNvPr id="28675" name="Picture 4" descr="SporeApp 2011-10-13 14-10-19-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 txBox="1">
            <a:spLocks noChangeArrowheads="1"/>
          </p:cNvSpPr>
          <p:nvPr/>
        </p:nvSpPr>
        <p:spPr bwMode="auto">
          <a:xfrm>
            <a:off x="2641600" y="1600200"/>
            <a:ext cx="50403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5000"/>
              </a:lnSpc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baseline="0">
              <a:solidFill>
                <a:srgbClr val="000000"/>
              </a:solidFill>
              <a:latin typeface="Arial" charset="0"/>
            </a:endParaRPr>
          </a:p>
          <a:p>
            <a:pPr lvl="1" indent="-342900">
              <a:lnSpc>
                <a:spcPct val="95000"/>
              </a:lnSpc>
              <a:buClr>
                <a:srgbClr val="000000"/>
              </a:buClr>
              <a:buFontTx/>
              <a:buChar char="•"/>
            </a:pPr>
            <a:endParaRPr lang="en-US" sz="1200" baseline="0"/>
          </a:p>
        </p:txBody>
      </p:sp>
      <p:pic>
        <p:nvPicPr>
          <p:cNvPr id="30723" name="Picture 5" descr="SporeApp 2011-10-13 14-10-37-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532</Words>
  <Application>Microsoft Office PowerPoint</Application>
  <PresentationFormat>Custom</PresentationFormat>
  <Paragraphs>127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Arial</vt:lpstr>
      <vt:lpstr>georgia</vt:lpstr>
      <vt:lpstr>Courier New</vt:lpstr>
      <vt:lpstr>Default Design</vt:lpstr>
      <vt:lpstr>Narrative in Video Games: Investigating the Effects on Learning and Engagement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Veronica</cp:lastModifiedBy>
  <cp:revision>18</cp:revision>
  <dcterms:created xsi:type="dcterms:W3CDTF">2004-05-06T09:28:21Z</dcterms:created>
  <dcterms:modified xsi:type="dcterms:W3CDTF">2012-02-07T15:46:20Z</dcterms:modified>
</cp:coreProperties>
</file>